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44"/>
  </p:notesMasterIdLst>
  <p:sldIdLst>
    <p:sldId id="315" r:id="rId2"/>
    <p:sldId id="403" r:id="rId3"/>
    <p:sldId id="404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7" r:id="rId17"/>
    <p:sldId id="418" r:id="rId18"/>
    <p:sldId id="419" r:id="rId19"/>
    <p:sldId id="420" r:id="rId20"/>
    <p:sldId id="421" r:id="rId21"/>
    <p:sldId id="422" r:id="rId22"/>
    <p:sldId id="423" r:id="rId23"/>
    <p:sldId id="391" r:id="rId24"/>
    <p:sldId id="392" r:id="rId25"/>
    <p:sldId id="393" r:id="rId26"/>
    <p:sldId id="394" r:id="rId27"/>
    <p:sldId id="395" r:id="rId28"/>
    <p:sldId id="396" r:id="rId29"/>
    <p:sldId id="397" r:id="rId30"/>
    <p:sldId id="398" r:id="rId31"/>
    <p:sldId id="399" r:id="rId32"/>
    <p:sldId id="424" r:id="rId33"/>
    <p:sldId id="425" r:id="rId34"/>
    <p:sldId id="426" r:id="rId35"/>
    <p:sldId id="427" r:id="rId36"/>
    <p:sldId id="428" r:id="rId37"/>
    <p:sldId id="429" r:id="rId38"/>
    <p:sldId id="430" r:id="rId39"/>
    <p:sldId id="431" r:id="rId40"/>
    <p:sldId id="432" r:id="rId41"/>
    <p:sldId id="433" r:id="rId42"/>
    <p:sldId id="434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3" d="100"/>
          <a:sy n="53" d="100"/>
        </p:scale>
        <p:origin x="-157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8E10-146C-1F41-911B-A881198CEF62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A199-8651-AE41-A08B-8CD0A39C4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4793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CS 46101 Section 600</a:t>
            </a:r>
          </a:p>
          <a:p>
            <a:r>
              <a:rPr lang="en-US" dirty="0" smtClean="0"/>
              <a:t>CS 56101 Section 002</a:t>
            </a:r>
          </a:p>
          <a:p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Dr. Angela Guercio</a:t>
            </a:r>
          </a:p>
          <a:p>
            <a:pPr algn="ctr"/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top-down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implementation of the simpler equation for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n</a:t>
            </a:r>
            <a:r>
              <a:rPr lang="en-US" i="1" baseline="-25000" dirty="0" smtClean="0"/>
              <a:t> 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call CUT-</a:t>
            </a:r>
            <a:r>
              <a:rPr lang="en-US" dirty="0" err="1" smtClean="0"/>
              <a:t>ROD(</a:t>
            </a:r>
            <a:r>
              <a:rPr lang="en-US" i="1" dirty="0" err="1" smtClean="0"/>
              <a:t>p</a:t>
            </a:r>
            <a:r>
              <a:rPr lang="en-US" dirty="0" smtClean="0"/>
              <a:t>, </a:t>
            </a:r>
            <a:r>
              <a:rPr lang="en-US" i="1" dirty="0" err="1" smtClean="0"/>
              <a:t>n</a:t>
            </a:r>
            <a:r>
              <a:rPr lang="en-US" dirty="0" smtClean="0"/>
              <a:t>) returns the optimal </a:t>
            </a:r>
            <a:r>
              <a:rPr lang="en-US" dirty="0" err="1" smtClean="0"/>
              <a:t>revenue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n</a:t>
            </a:r>
            <a:r>
              <a:rPr lang="en-US" i="1" baseline="-25000" dirty="0" smtClean="0"/>
              <a:t> 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216" y="3281082"/>
            <a:ext cx="6478214" cy="306045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top-down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18592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This procedure works, but it is terribly </a:t>
            </a:r>
            <a:r>
              <a:rPr lang="en-US" i="1" dirty="0" smtClean="0"/>
              <a:t>inefficient. </a:t>
            </a:r>
            <a:r>
              <a:rPr lang="en-US" dirty="0" smtClean="0"/>
              <a:t>If you code it up and run it, it could take more than an hour for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= 40. Running time almost doubles each time </a:t>
            </a:r>
            <a:r>
              <a:rPr lang="en-US" i="1" dirty="0" smtClean="0"/>
              <a:t>n</a:t>
            </a:r>
            <a:r>
              <a:rPr lang="en-US" dirty="0" smtClean="0"/>
              <a:t> increases by 1.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i="1" dirty="0" smtClean="0"/>
              <a:t>Why so inefficient?</a:t>
            </a:r>
            <a:r>
              <a:rPr lang="en-US" dirty="0" smtClean="0"/>
              <a:t>: CUT-ROD calls itself repeatedly, even on </a:t>
            </a:r>
            <a:r>
              <a:rPr lang="en-US" dirty="0" err="1" smtClean="0"/>
              <a:t>subproblems</a:t>
            </a:r>
            <a:r>
              <a:rPr lang="en-US" dirty="0" smtClean="0"/>
              <a:t> it has already solved. Here’s a tree of recursive calls for </a:t>
            </a:r>
            <a:r>
              <a:rPr lang="en-US" i="1" dirty="0" err="1" smtClean="0"/>
              <a:t>n</a:t>
            </a:r>
            <a:r>
              <a:rPr lang="en-US" dirty="0" smtClean="0"/>
              <a:t> = 4. Inside each node is the value of </a:t>
            </a:r>
            <a:r>
              <a:rPr lang="en-US" i="1" dirty="0" err="1" smtClean="0"/>
              <a:t>n</a:t>
            </a:r>
            <a:r>
              <a:rPr lang="en-US" dirty="0" smtClean="0"/>
              <a:t> for the call represented by the node: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4931" y="4470030"/>
            <a:ext cx="3760502" cy="219075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top-down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repeated </a:t>
            </a:r>
            <a:r>
              <a:rPr lang="en-US" dirty="0" err="1" smtClean="0"/>
              <a:t>subproblems</a:t>
            </a:r>
            <a:r>
              <a:rPr lang="en-US" dirty="0" smtClean="0"/>
              <a:t>. Solve the </a:t>
            </a:r>
            <a:r>
              <a:rPr lang="en-US" dirty="0" err="1" smtClean="0"/>
              <a:t>subproblem</a:t>
            </a:r>
            <a:r>
              <a:rPr lang="en-US" dirty="0" smtClean="0"/>
              <a:t> for size 2 twice, for size 1 four times, and for size 0 eight times.</a:t>
            </a:r>
          </a:p>
          <a:p>
            <a:r>
              <a:rPr lang="en-US" i="1" dirty="0" smtClean="0"/>
              <a:t>Exponential growth</a:t>
            </a:r>
            <a:r>
              <a:rPr lang="en-US" dirty="0" smtClean="0"/>
              <a:t>: Let </a:t>
            </a:r>
            <a:r>
              <a:rPr lang="en-US" dirty="0" err="1" smtClean="0"/>
              <a:t>T(</a:t>
            </a:r>
            <a:r>
              <a:rPr lang="en-US" i="1" dirty="0" err="1" smtClean="0"/>
              <a:t>n</a:t>
            </a:r>
            <a:r>
              <a:rPr lang="en-US" dirty="0" smtClean="0"/>
              <a:t>) equal the number of calls to CUT-ROD with second parameter equal to </a:t>
            </a:r>
            <a:r>
              <a:rPr lang="en-US" i="1" dirty="0" err="1" smtClean="0"/>
              <a:t>n</a:t>
            </a:r>
            <a:r>
              <a:rPr lang="en-US" dirty="0" smtClean="0"/>
              <a:t>. Then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113" y="4069984"/>
            <a:ext cx="6276471" cy="233254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Dynamic-programming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Instead of solving the same </a:t>
            </a:r>
            <a:r>
              <a:rPr lang="en-US" dirty="0" err="1" smtClean="0"/>
              <a:t>subproblems</a:t>
            </a:r>
            <a:r>
              <a:rPr lang="en-US" dirty="0" smtClean="0"/>
              <a:t> repeatedly, arrange to solve each </a:t>
            </a:r>
            <a:r>
              <a:rPr lang="en-US" dirty="0" err="1" smtClean="0"/>
              <a:t>subproblem</a:t>
            </a:r>
            <a:r>
              <a:rPr lang="en-US" dirty="0" smtClean="0"/>
              <a:t> just once.</a:t>
            </a:r>
          </a:p>
          <a:p>
            <a:r>
              <a:rPr lang="en-US" dirty="0" smtClean="0"/>
              <a:t>Save the solution to a </a:t>
            </a:r>
            <a:r>
              <a:rPr lang="en-US" dirty="0" err="1" smtClean="0"/>
              <a:t>subproblem</a:t>
            </a:r>
            <a:r>
              <a:rPr lang="en-US" dirty="0" smtClean="0"/>
              <a:t> in a table, and refer back to the table whenever we revisit the </a:t>
            </a:r>
            <a:r>
              <a:rPr lang="en-US" dirty="0" err="1" smtClean="0"/>
              <a:t>subproblem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“Store, don’t </a:t>
            </a:r>
            <a:r>
              <a:rPr lang="en-US" dirty="0" err="1" smtClean="0"/>
              <a:t>recompute</a:t>
            </a:r>
            <a:r>
              <a:rPr lang="en-US" dirty="0" smtClean="0"/>
              <a:t>”   ⇒ time-memory trade-off.</a:t>
            </a:r>
          </a:p>
          <a:p>
            <a:r>
              <a:rPr lang="en-US" dirty="0" smtClean="0"/>
              <a:t>Can turn an exponential-time solution into a polynomial-time solution.</a:t>
            </a:r>
          </a:p>
          <a:p>
            <a:r>
              <a:rPr lang="en-US" dirty="0" smtClean="0"/>
              <a:t>Two basic approaches: top-down with </a:t>
            </a:r>
            <a:r>
              <a:rPr lang="en-US" dirty="0" err="1" smtClean="0"/>
              <a:t>memoization</a:t>
            </a:r>
            <a:r>
              <a:rPr lang="en-US" dirty="0" smtClean="0"/>
              <a:t>, and bottom-up.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with </a:t>
            </a:r>
            <a:r>
              <a:rPr lang="en-US" dirty="0" err="1" smtClean="0"/>
              <a:t>memoization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Solve recursively, but store each result in a table.</a:t>
            </a:r>
          </a:p>
          <a:p>
            <a:r>
              <a:rPr lang="en-US" dirty="0" smtClean="0"/>
              <a:t>To find the solution to a </a:t>
            </a:r>
            <a:r>
              <a:rPr lang="en-US" dirty="0" err="1" smtClean="0"/>
              <a:t>subproblem</a:t>
            </a:r>
            <a:r>
              <a:rPr lang="en-US" dirty="0" smtClean="0"/>
              <a:t>, first look in the table. If the answer is there, use it. Otherwise, compute the solution to the </a:t>
            </a:r>
            <a:r>
              <a:rPr lang="en-US" dirty="0" err="1" smtClean="0"/>
              <a:t>subproblem</a:t>
            </a:r>
            <a:r>
              <a:rPr lang="en-US" dirty="0" smtClean="0"/>
              <a:t> and then store the solution in the table for future use.</a:t>
            </a:r>
          </a:p>
          <a:p>
            <a:r>
              <a:rPr lang="en-US" b="1" i="1" dirty="0" err="1" smtClean="0"/>
              <a:t>Memoizing</a:t>
            </a:r>
            <a:r>
              <a:rPr lang="en-US" b="1" i="1" dirty="0" smtClean="0"/>
              <a:t> </a:t>
            </a:r>
            <a:r>
              <a:rPr lang="en-US" dirty="0" smtClean="0"/>
              <a:t>is remembering what we have computed previously</a:t>
            </a:r>
            <a:r>
              <a:rPr lang="en-US" b="1" i="1" dirty="0" smtClean="0"/>
              <a:t>.</a:t>
            </a:r>
          </a:p>
          <a:p>
            <a:r>
              <a:rPr lang="en-US" dirty="0" err="1" smtClean="0"/>
              <a:t>Memoized</a:t>
            </a:r>
            <a:r>
              <a:rPr lang="en-US" dirty="0" smtClean="0"/>
              <a:t> version of the recursive solution, storing the solution to the </a:t>
            </a:r>
            <a:r>
              <a:rPr lang="en-US" dirty="0" err="1" smtClean="0"/>
              <a:t>subproblem</a:t>
            </a:r>
            <a:r>
              <a:rPr lang="en-US" dirty="0" smtClean="0"/>
              <a:t> of length </a:t>
            </a:r>
            <a:r>
              <a:rPr lang="en-US" i="1" dirty="0" err="1" smtClean="0"/>
              <a:t>i</a:t>
            </a:r>
            <a:r>
              <a:rPr lang="en-US" dirty="0" smtClean="0"/>
              <a:t> in array entry </a:t>
            </a:r>
            <a:r>
              <a:rPr lang="en-US" i="1" dirty="0" err="1" smtClean="0"/>
              <a:t>r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]: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with </a:t>
            </a:r>
            <a:r>
              <a:rPr lang="en-US" dirty="0" err="1" smtClean="0"/>
              <a:t>memoization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b="1" i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584" y="1169946"/>
            <a:ext cx="5647062" cy="21002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486853"/>
            <a:ext cx="7870187" cy="337114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 the </a:t>
            </a:r>
            <a:r>
              <a:rPr lang="en-US" dirty="0" err="1" smtClean="0"/>
              <a:t>subproblems</a:t>
            </a:r>
            <a:r>
              <a:rPr lang="en-US" dirty="0" smtClean="0"/>
              <a:t> by size and solve the smaller ones first. That way, when solving a </a:t>
            </a:r>
            <a:r>
              <a:rPr lang="en-US" dirty="0" err="1" smtClean="0"/>
              <a:t>subproblem</a:t>
            </a:r>
            <a:r>
              <a:rPr lang="en-US" dirty="0" smtClean="0"/>
              <a:t>, have already solved the smaller </a:t>
            </a:r>
            <a:r>
              <a:rPr lang="en-US" dirty="0" err="1" smtClean="0"/>
              <a:t>subproblems</a:t>
            </a:r>
            <a:r>
              <a:rPr lang="en-US" dirty="0" smtClean="0"/>
              <a:t> we need.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3783" y="3227294"/>
            <a:ext cx="5257262" cy="363070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 the top-down and bottom-up versions run in Θ(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) time.</a:t>
            </a:r>
          </a:p>
          <a:p>
            <a:pPr lvl="1"/>
            <a:r>
              <a:rPr lang="en-US" b="1" u="sng" dirty="0" smtClean="0"/>
              <a:t>Bottom-up:</a:t>
            </a:r>
            <a:r>
              <a:rPr lang="en-US" dirty="0" smtClean="0"/>
              <a:t> Doubly nested loops. Number of iterations of inner </a:t>
            </a:r>
            <a:r>
              <a:rPr lang="en-US" b="1" dirty="0" smtClean="0"/>
              <a:t>for </a:t>
            </a:r>
            <a:r>
              <a:rPr lang="en-US" dirty="0" smtClean="0"/>
              <a:t>loop forms an arithmetic series.</a:t>
            </a:r>
          </a:p>
          <a:p>
            <a:pPr lvl="1"/>
            <a:r>
              <a:rPr lang="en-US" b="1" u="sng" dirty="0" smtClean="0"/>
              <a:t>Top-down: </a:t>
            </a:r>
            <a:r>
              <a:rPr lang="en-US" dirty="0" smtClean="0"/>
              <a:t>MEMOIZED-CUT-ROD solves each </a:t>
            </a:r>
            <a:r>
              <a:rPr lang="en-US" dirty="0" err="1" smtClean="0"/>
              <a:t>subproblem</a:t>
            </a:r>
            <a:r>
              <a:rPr lang="en-US" dirty="0" smtClean="0"/>
              <a:t> just once, and it solves </a:t>
            </a:r>
            <a:r>
              <a:rPr lang="en-US" dirty="0" err="1" smtClean="0"/>
              <a:t>subproblems</a:t>
            </a:r>
            <a:r>
              <a:rPr lang="en-US" dirty="0" smtClean="0"/>
              <a:t> for sizes 0, 1, . . . , </a:t>
            </a:r>
            <a:r>
              <a:rPr lang="en-US" i="1" dirty="0" err="1" smtClean="0"/>
              <a:t>n</a:t>
            </a:r>
            <a:r>
              <a:rPr lang="en-US" dirty="0" smtClean="0"/>
              <a:t>. To solve a </a:t>
            </a:r>
            <a:r>
              <a:rPr lang="en-US" dirty="0" err="1" smtClean="0"/>
              <a:t>subproblem</a:t>
            </a:r>
            <a:r>
              <a:rPr lang="en-US" dirty="0" smtClean="0"/>
              <a:t> of size </a:t>
            </a:r>
            <a:r>
              <a:rPr lang="en-US" i="1" dirty="0" err="1" smtClean="0"/>
              <a:t>n</a:t>
            </a:r>
            <a:r>
              <a:rPr lang="en-US" dirty="0" smtClean="0"/>
              <a:t>, the </a:t>
            </a:r>
            <a:r>
              <a:rPr lang="en-US" b="1" dirty="0" smtClean="0"/>
              <a:t>for </a:t>
            </a:r>
            <a:r>
              <a:rPr lang="en-US" dirty="0" smtClean="0"/>
              <a:t>loop iterates </a:t>
            </a:r>
            <a:r>
              <a:rPr lang="en-US" dirty="0" err="1" smtClean="0"/>
              <a:t>n</a:t>
            </a:r>
            <a:r>
              <a:rPr lang="en-US" dirty="0" smtClean="0"/>
              <a:t> times ⇒ over all recursive calls, total number of iterations forms an arithmetic series.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Subproblem</a:t>
            </a:r>
            <a:r>
              <a:rPr lang="en-US" dirty="0" smtClean="0"/>
              <a:t>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144871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How to understand the </a:t>
            </a:r>
            <a:r>
              <a:rPr lang="en-US" dirty="0" err="1" smtClean="0"/>
              <a:t>subproblems</a:t>
            </a:r>
            <a:r>
              <a:rPr lang="en-US" dirty="0" smtClean="0"/>
              <a:t> involved and how they depend on each other.</a:t>
            </a:r>
          </a:p>
          <a:p>
            <a:r>
              <a:rPr lang="en-US" dirty="0" smtClean="0"/>
              <a:t>Directed graph:</a:t>
            </a:r>
          </a:p>
          <a:p>
            <a:pPr lvl="1"/>
            <a:r>
              <a:rPr lang="en-US" dirty="0" smtClean="0"/>
              <a:t>One vertex for each distinct </a:t>
            </a:r>
            <a:r>
              <a:rPr lang="en-US" dirty="0" err="1" smtClean="0"/>
              <a:t>subproblem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Has a directed edge (</a:t>
            </a:r>
            <a:r>
              <a:rPr lang="en-US" i="1" dirty="0" err="1" smtClean="0"/>
              <a:t>x</a:t>
            </a:r>
            <a:r>
              <a:rPr lang="en-US" dirty="0" smtClean="0"/>
              <a:t>, </a:t>
            </a:r>
            <a:r>
              <a:rPr lang="en-US" i="1" dirty="0" err="1" smtClean="0"/>
              <a:t>y</a:t>
            </a:r>
            <a:r>
              <a:rPr lang="en-US" dirty="0" smtClean="0"/>
              <a:t>) if computing an optimal solution to </a:t>
            </a:r>
            <a:r>
              <a:rPr lang="en-US" dirty="0" err="1" smtClean="0"/>
              <a:t>subproblem</a:t>
            </a:r>
            <a:r>
              <a:rPr lang="en-US" dirty="0" smtClean="0"/>
              <a:t> </a:t>
            </a:r>
            <a:r>
              <a:rPr lang="en-US" i="1" dirty="0" err="1" smtClean="0"/>
              <a:t>x</a:t>
            </a:r>
            <a:r>
              <a:rPr lang="en-US" i="1" dirty="0" smtClean="0"/>
              <a:t> directly </a:t>
            </a:r>
            <a:r>
              <a:rPr lang="en-US" dirty="0" smtClean="0"/>
              <a:t>requires knowing an optimal solution to </a:t>
            </a:r>
            <a:r>
              <a:rPr lang="en-US" dirty="0" err="1" smtClean="0"/>
              <a:t>subproblem</a:t>
            </a:r>
            <a:r>
              <a:rPr lang="en-US" dirty="0" smtClean="0"/>
              <a:t> </a:t>
            </a:r>
            <a:r>
              <a:rPr lang="en-US" i="1" dirty="0" err="1" smtClean="0"/>
              <a:t>y</a:t>
            </a:r>
            <a:r>
              <a:rPr lang="en-US" dirty="0" smtClean="0"/>
              <a:t>.</a:t>
            </a:r>
          </a:p>
          <a:p>
            <a:r>
              <a:rPr lang="en-US" b="1" i="1" dirty="0" smtClean="0"/>
              <a:t>Example: </a:t>
            </a:r>
            <a:r>
              <a:rPr lang="en-US" dirty="0" smtClean="0"/>
              <a:t>For rod-cutting problem with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= 4: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4485" y="3474598"/>
            <a:ext cx="1622612" cy="32579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Subproblem</a:t>
            </a:r>
            <a:r>
              <a:rPr lang="en-US" dirty="0" smtClean="0"/>
              <a:t>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6146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Can think of the </a:t>
            </a:r>
            <a:r>
              <a:rPr lang="en-US" dirty="0" err="1" smtClean="0"/>
              <a:t>subproblem</a:t>
            </a:r>
            <a:r>
              <a:rPr lang="en-US" dirty="0" smtClean="0"/>
              <a:t> graph as a collapsed version of the tree of recursive calls, where all nodes for the same </a:t>
            </a:r>
            <a:r>
              <a:rPr lang="en-US" dirty="0" err="1" smtClean="0"/>
              <a:t>subproblem</a:t>
            </a:r>
            <a:r>
              <a:rPr lang="en-US" dirty="0" smtClean="0"/>
              <a:t> are collapsed into a single vertex, and all edges go from parent to child.</a:t>
            </a:r>
          </a:p>
          <a:p>
            <a:r>
              <a:rPr lang="en-US" dirty="0" err="1" smtClean="0"/>
              <a:t>Subproblem</a:t>
            </a:r>
            <a:r>
              <a:rPr lang="en-US" dirty="0" smtClean="0"/>
              <a:t> graph can help determine running time. Because we solve each </a:t>
            </a:r>
            <a:r>
              <a:rPr lang="en-US" dirty="0" err="1" smtClean="0"/>
              <a:t>subproblem</a:t>
            </a:r>
            <a:r>
              <a:rPr lang="en-US" dirty="0" smtClean="0"/>
              <a:t> just once, running time is sum of times needed to solve each </a:t>
            </a:r>
            <a:r>
              <a:rPr lang="en-US" dirty="0" err="1" smtClean="0"/>
              <a:t>subproblem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Time to compute solution to a </a:t>
            </a:r>
            <a:r>
              <a:rPr lang="en-US" dirty="0" err="1" smtClean="0"/>
              <a:t>subproblem</a:t>
            </a:r>
            <a:r>
              <a:rPr lang="en-US" dirty="0" smtClean="0"/>
              <a:t> is typically linear in the out-degree (number of outgoing edges) of its vertex.</a:t>
            </a:r>
          </a:p>
          <a:p>
            <a:pPr lvl="1"/>
            <a:r>
              <a:rPr lang="en-US" dirty="0" smtClean="0"/>
              <a:t>Number of </a:t>
            </a:r>
            <a:r>
              <a:rPr lang="en-US" dirty="0" err="1" smtClean="0"/>
              <a:t>subproblems</a:t>
            </a:r>
            <a:r>
              <a:rPr lang="en-US" dirty="0" smtClean="0"/>
              <a:t> equals number of vertices.</a:t>
            </a:r>
          </a:p>
          <a:p>
            <a:r>
              <a:rPr lang="en-US" dirty="0" smtClean="0"/>
              <a:t>When these conditions hold, running time is linear in number of vertices and edges.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a specific algorithm, but a technique (like divide-and-conquer)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Developed </a:t>
            </a:r>
            <a:r>
              <a:rPr lang="en-US" dirty="0"/>
              <a:t>back in the day when “programming” meant “tabular method” (like linear programming).</a:t>
            </a:r>
            <a:r>
              <a:rPr lang="en-US" dirty="0" smtClean="0"/>
              <a:t> </a:t>
            </a:r>
          </a:p>
          <a:p>
            <a:r>
              <a:rPr lang="en-US" dirty="0" smtClean="0"/>
              <a:t>Doesn’t </a:t>
            </a:r>
            <a:r>
              <a:rPr lang="en-US" dirty="0"/>
              <a:t>really refer to computer programming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Used </a:t>
            </a:r>
            <a:r>
              <a:rPr lang="en-US" dirty="0"/>
              <a:t>for optimization problems: Find </a:t>
            </a:r>
            <a:r>
              <a:rPr lang="en-US" i="1" dirty="0"/>
              <a:t>a </a:t>
            </a:r>
            <a:r>
              <a:rPr lang="en-US" dirty="0"/>
              <a:t>solution with </a:t>
            </a:r>
            <a:r>
              <a:rPr lang="en-US" i="1" dirty="0"/>
              <a:t>the </a:t>
            </a:r>
            <a:r>
              <a:rPr lang="en-US" dirty="0"/>
              <a:t>optimal value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Minimization or maximization. (We’ll see both.)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Reconstructing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far, have focused on computing the value of an optimal solution, rather than the </a:t>
            </a:r>
            <a:r>
              <a:rPr lang="en-US" i="1" dirty="0" smtClean="0"/>
              <a:t>choices </a:t>
            </a:r>
            <a:r>
              <a:rPr lang="en-US" dirty="0" smtClean="0"/>
              <a:t>that produced an optimal solution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Extend the bottom-up approach to record not just optimal values, but optimal choices. Save the optimal choices in a separate table. Then use a separate procedure to print the optimal choices.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Reconstructing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0" y="1417638"/>
            <a:ext cx="8661400" cy="4445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Reconstructing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8"/>
            <a:ext cx="8609891" cy="4911444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4500282" y="4912659"/>
            <a:ext cx="394447" cy="3227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505226" y="4921627"/>
            <a:ext cx="394447" cy="3227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Problem: </a:t>
            </a:r>
            <a:r>
              <a:rPr lang="en-US" dirty="0" smtClean="0"/>
              <a:t>Given 2 sequences, </a:t>
            </a:r>
            <a:r>
              <a:rPr lang="en-US" i="1" dirty="0" smtClean="0"/>
              <a:t>X =&lt;x</a:t>
            </a:r>
            <a:r>
              <a:rPr lang="en-US" i="1" baseline="-25000" dirty="0" smtClean="0"/>
              <a:t>1</a:t>
            </a:r>
            <a:r>
              <a:rPr lang="en-US" i="1" dirty="0" smtClean="0"/>
              <a:t>, ….,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m</a:t>
            </a:r>
            <a:r>
              <a:rPr lang="en-US" i="1" dirty="0" smtClean="0"/>
              <a:t>&gt; and Y =&lt;y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&gt;. </a:t>
            </a:r>
            <a:r>
              <a:rPr lang="en-US" dirty="0" smtClean="0"/>
              <a:t>Find a subsequence common to both whose length is longest. A subsequence doesn’t have to be consecutive, but it has to be in order.</a:t>
            </a:r>
          </a:p>
          <a:p>
            <a:r>
              <a:rPr lang="en-US" b="1" i="1" dirty="0" smtClean="0"/>
              <a:t>Examples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Longest common subsequence (LCS)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32586" y="3713358"/>
            <a:ext cx="5754214" cy="121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9554" y="5217459"/>
            <a:ext cx="5864746" cy="114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every subsequence of X, check whether it’s a subsequence of Y .</a:t>
            </a:r>
          </a:p>
          <a:p>
            <a:r>
              <a:rPr lang="en-US" dirty="0" smtClean="0"/>
              <a:t>Time: Θ(n2</a:t>
            </a:r>
            <a:r>
              <a:rPr lang="en-US" baseline="30000" dirty="0" smtClean="0"/>
              <a:t>m</a:t>
            </a:r>
            <a:r>
              <a:rPr lang="en-US" dirty="0" smtClean="0"/>
              <a:t>).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m</a:t>
            </a:r>
            <a:r>
              <a:rPr lang="en-US" dirty="0" smtClean="0"/>
              <a:t> subsequences of X to check.</a:t>
            </a:r>
          </a:p>
          <a:p>
            <a:r>
              <a:rPr lang="en-US" dirty="0" smtClean="0"/>
              <a:t>Each subsequence takes Θ(n) time to check: scan Y for first letter, from there scan for second, and so 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Brute-force algorithm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0110" y="1481328"/>
            <a:ext cx="896389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Notation:</a:t>
            </a:r>
          </a:p>
          <a:p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i="1" dirty="0" smtClean="0"/>
              <a:t> = </a:t>
            </a:r>
            <a:r>
              <a:rPr lang="en-US" dirty="0" smtClean="0"/>
              <a:t>prefix</a:t>
            </a:r>
            <a:r>
              <a:rPr lang="en-US" i="1" dirty="0" smtClean="0"/>
              <a:t> &lt;x</a:t>
            </a:r>
            <a:r>
              <a:rPr lang="en-US" i="1" baseline="-25000" dirty="0" smtClean="0"/>
              <a:t>1</a:t>
            </a:r>
            <a:r>
              <a:rPr lang="en-US" i="1" dirty="0" smtClean="0"/>
              <a:t>, …., x</a:t>
            </a:r>
            <a:r>
              <a:rPr lang="en-US" i="1" baseline="-25000" dirty="0" smtClean="0"/>
              <a:t>i</a:t>
            </a:r>
            <a:r>
              <a:rPr lang="en-US" i="1" dirty="0" smtClean="0"/>
              <a:t>&gt; </a:t>
            </a:r>
          </a:p>
          <a:p>
            <a:r>
              <a:rPr lang="en-US" i="1" dirty="0" smtClean="0"/>
              <a:t>Y</a:t>
            </a:r>
            <a:r>
              <a:rPr lang="en-US" i="1" baseline="-25000" dirty="0" smtClean="0"/>
              <a:t>i</a:t>
            </a:r>
            <a:r>
              <a:rPr lang="en-US" i="1" dirty="0" smtClean="0"/>
              <a:t> = </a:t>
            </a:r>
            <a:r>
              <a:rPr lang="en-US" dirty="0" smtClean="0"/>
              <a:t>prefix</a:t>
            </a:r>
            <a:r>
              <a:rPr lang="en-US" i="1" dirty="0" smtClean="0"/>
              <a:t> &lt;y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&gt;</a:t>
            </a:r>
          </a:p>
          <a:p>
            <a:endParaRPr lang="en-US" i="1" dirty="0" smtClean="0"/>
          </a:p>
          <a:p>
            <a:pPr>
              <a:buNone/>
            </a:pPr>
            <a:r>
              <a:rPr lang="en-US" b="1" i="1" dirty="0" smtClean="0"/>
              <a:t>Theorem</a:t>
            </a:r>
          </a:p>
          <a:p>
            <a:r>
              <a:rPr lang="en-US" dirty="0" smtClean="0"/>
              <a:t>Let Z =</a:t>
            </a:r>
            <a:r>
              <a:rPr lang="en-US" i="1" dirty="0" smtClean="0"/>
              <a:t>&lt;z</a:t>
            </a:r>
            <a:r>
              <a:rPr lang="en-US" i="1" baseline="-25000" dirty="0" smtClean="0"/>
              <a:t>1</a:t>
            </a:r>
            <a:r>
              <a:rPr lang="en-US" i="1" dirty="0" smtClean="0"/>
              <a:t>, ….,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k</a:t>
            </a:r>
            <a:r>
              <a:rPr lang="en-US" i="1" dirty="0" smtClean="0"/>
              <a:t>&gt; </a:t>
            </a:r>
            <a:r>
              <a:rPr lang="en-US" dirty="0" smtClean="0"/>
              <a:t>be any LCS of X and </a:t>
            </a:r>
            <a:r>
              <a:rPr lang="en-US" dirty="0" smtClean="0"/>
              <a:t>Y.</a:t>
            </a:r>
            <a:endParaRPr lang="en-US" dirty="0" smtClean="0"/>
          </a:p>
          <a:p>
            <a:pPr marL="880110" lvl="1" indent="-514350">
              <a:buClrTx/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smtClean="0"/>
              <a:t> =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n</a:t>
            </a:r>
            <a:r>
              <a:rPr lang="en-US" dirty="0" smtClean="0"/>
              <a:t>, then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k</a:t>
            </a:r>
            <a:r>
              <a:rPr lang="en-US" dirty="0" smtClean="0"/>
              <a:t> =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smtClean="0"/>
              <a:t> =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 </a:t>
            </a:r>
            <a:r>
              <a:rPr lang="en-US" dirty="0" smtClean="0"/>
              <a:t>and Z</a:t>
            </a:r>
            <a:r>
              <a:rPr lang="en-US" baseline="-25000" dirty="0" smtClean="0"/>
              <a:t>k-1</a:t>
            </a:r>
            <a:r>
              <a:rPr lang="en-US" dirty="0" smtClean="0"/>
              <a:t> is an LCS of X</a:t>
            </a:r>
            <a:r>
              <a:rPr lang="en-US" baseline="-25000" dirty="0" smtClean="0"/>
              <a:t>m-1</a:t>
            </a:r>
            <a:r>
              <a:rPr lang="en-US" dirty="0" smtClean="0"/>
              <a:t> and Y</a:t>
            </a:r>
            <a:r>
              <a:rPr lang="en-US" baseline="-25000" dirty="0" smtClean="0"/>
              <a:t>n-1</a:t>
            </a:r>
            <a:r>
              <a:rPr lang="en-US" dirty="0" smtClean="0"/>
              <a:t>.</a:t>
            </a:r>
          </a:p>
          <a:p>
            <a:pPr marL="880110" lvl="1" indent="-514350">
              <a:buClrTx/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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n</a:t>
            </a:r>
            <a:r>
              <a:rPr lang="en-US" dirty="0" smtClean="0"/>
              <a:t>, then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k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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Z is an LCS of X</a:t>
            </a:r>
            <a:r>
              <a:rPr lang="en-US" baseline="-25000" dirty="0" smtClean="0"/>
              <a:t>m-1</a:t>
            </a:r>
            <a:r>
              <a:rPr lang="en-US" dirty="0" smtClean="0"/>
              <a:t> and Y.</a:t>
            </a:r>
          </a:p>
          <a:p>
            <a:pPr marL="880110" lvl="1" indent="-514350">
              <a:buClrTx/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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n</a:t>
            </a:r>
            <a:r>
              <a:rPr lang="en-US" dirty="0" smtClean="0"/>
              <a:t>, then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k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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Z is an LCS of </a:t>
            </a:r>
            <a:r>
              <a:rPr lang="en-US" dirty="0" smtClean="0"/>
              <a:t>X and Y</a:t>
            </a:r>
            <a:r>
              <a:rPr lang="en-US" baseline="-25000" dirty="0" smtClean="0"/>
              <a:t>n-1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substructure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i="1" u="sng" dirty="0" smtClean="0"/>
              <a:t>Case  </a:t>
            </a:r>
            <a:r>
              <a:rPr lang="en-US" i="1" dirty="0" smtClean="0"/>
              <a:t>1. </a:t>
            </a:r>
            <a:r>
              <a:rPr lang="en-US" dirty="0" smtClean="0"/>
              <a:t>First show that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k</a:t>
            </a:r>
            <a:r>
              <a:rPr lang="en-US" dirty="0" smtClean="0"/>
              <a:t> =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smtClean="0"/>
              <a:t> =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</a:p>
          <a:p>
            <a:pPr>
              <a:buNone/>
            </a:pPr>
            <a:r>
              <a:rPr lang="en-US" dirty="0" smtClean="0"/>
              <a:t>Suppose not. Then make a subsequence Z’ =</a:t>
            </a:r>
            <a:r>
              <a:rPr lang="en-US" i="1" dirty="0" smtClean="0"/>
              <a:t>&lt;z</a:t>
            </a:r>
            <a:r>
              <a:rPr lang="en-US" i="1" baseline="-25000" dirty="0" smtClean="0"/>
              <a:t>1</a:t>
            </a:r>
            <a:r>
              <a:rPr lang="en-US" i="1" dirty="0" smtClean="0"/>
              <a:t>, ….,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k</a:t>
            </a:r>
            <a:r>
              <a:rPr lang="en-US" i="1" dirty="0" smtClean="0"/>
              <a:t>,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m</a:t>
            </a:r>
            <a:r>
              <a:rPr lang="en-US" i="1" dirty="0" smtClean="0"/>
              <a:t>&gt; </a:t>
            </a:r>
            <a:r>
              <a:rPr lang="en-US" dirty="0" smtClean="0"/>
              <a:t>It’s a common subsequence of X and Y and has length k +1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Z’ is a longer common subsequence than Z </a:t>
            </a:r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contradicts Z being an LCS.</a:t>
            </a:r>
          </a:p>
          <a:p>
            <a:r>
              <a:rPr lang="en-US" dirty="0" smtClean="0"/>
              <a:t>Now show Z</a:t>
            </a:r>
            <a:r>
              <a:rPr lang="en-US" baseline="-25000" dirty="0" smtClean="0"/>
              <a:t>k-1</a:t>
            </a:r>
            <a:r>
              <a:rPr lang="en-US" dirty="0" smtClean="0"/>
              <a:t> is an LCS of X</a:t>
            </a:r>
            <a:r>
              <a:rPr lang="en-US" baseline="-25000" dirty="0" smtClean="0"/>
              <a:t>m-1</a:t>
            </a:r>
            <a:r>
              <a:rPr lang="en-US" dirty="0" smtClean="0"/>
              <a:t> and Y</a:t>
            </a:r>
            <a:r>
              <a:rPr lang="en-US" baseline="-25000" dirty="0" smtClean="0"/>
              <a:t>n-1</a:t>
            </a:r>
            <a:r>
              <a:rPr lang="en-US" dirty="0" smtClean="0"/>
              <a:t>. Clearly, it’s a common subsequence.</a:t>
            </a:r>
          </a:p>
          <a:p>
            <a:r>
              <a:rPr lang="en-US" dirty="0" smtClean="0"/>
              <a:t>Now suppose there exists a common subsequence W of X</a:t>
            </a:r>
            <a:r>
              <a:rPr lang="en-US" baseline="-25000" dirty="0" smtClean="0"/>
              <a:t>m-1</a:t>
            </a:r>
            <a:r>
              <a:rPr lang="en-US" dirty="0" smtClean="0"/>
              <a:t> and Y</a:t>
            </a:r>
            <a:r>
              <a:rPr lang="en-US" baseline="-25000" dirty="0" smtClean="0"/>
              <a:t>n-1</a:t>
            </a:r>
            <a:r>
              <a:rPr lang="en-US" dirty="0" smtClean="0"/>
              <a:t> that’s longer than Z</a:t>
            </a:r>
            <a:r>
              <a:rPr lang="en-US" baseline="-25000" dirty="0" smtClean="0"/>
              <a:t>k-1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length of W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k. Make subsequence W’ by appending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smtClean="0"/>
              <a:t> to W . W’ is common subsequence of X and Y , has length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k+1 </a:t>
            </a:r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contradicts Z being an LCS.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u="sng" dirty="0" smtClean="0"/>
              <a:t>Case 2.</a:t>
            </a:r>
            <a:r>
              <a:rPr lang="en-US" dirty="0" smtClean="0"/>
              <a:t> If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k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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smtClean="0"/>
              <a:t>, then Z is a common subsequence of X</a:t>
            </a:r>
            <a:r>
              <a:rPr lang="en-US" baseline="-25000" dirty="0" smtClean="0"/>
              <a:t>m-1</a:t>
            </a:r>
            <a:r>
              <a:rPr lang="en-US" dirty="0" smtClean="0"/>
              <a:t> and Y . Suppose there</a:t>
            </a:r>
          </a:p>
          <a:p>
            <a:pPr>
              <a:buNone/>
            </a:pPr>
            <a:r>
              <a:rPr lang="en-US" dirty="0" smtClean="0"/>
              <a:t>	exists </a:t>
            </a:r>
            <a:r>
              <a:rPr lang="en-US" dirty="0" smtClean="0"/>
              <a:t>a subsequence W of X</a:t>
            </a:r>
            <a:r>
              <a:rPr lang="en-US" baseline="-25000" dirty="0" smtClean="0"/>
              <a:t>m-1</a:t>
            </a:r>
            <a:r>
              <a:rPr lang="en-US" dirty="0" smtClean="0"/>
              <a:t> and Y with length &gt; k. Then W is a common subsequence of X and Y </a:t>
            </a:r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contradicts</a:t>
            </a:r>
          </a:p>
          <a:p>
            <a:endParaRPr lang="en-US" i="1" u="sng" dirty="0" smtClean="0"/>
          </a:p>
          <a:p>
            <a:r>
              <a:rPr lang="en-US" i="1" u="sng" dirty="0" smtClean="0"/>
              <a:t>Case 3 </a:t>
            </a:r>
            <a:r>
              <a:rPr lang="en-US" dirty="0" smtClean="0"/>
              <a:t>– Symmetric to 2</a:t>
            </a:r>
          </a:p>
          <a:p>
            <a:endParaRPr lang="en-US" dirty="0" smtClean="0"/>
          </a:p>
          <a:p>
            <a:r>
              <a:rPr lang="en-US" dirty="0" smtClean="0"/>
              <a:t>Therefore, an LCS of two sequences contains as a prefix an LCS of prefixes of the sequences.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(cont.)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0371" y="4642770"/>
            <a:ext cx="6211457" cy="195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Again, we could write a recursive algorithm based on this formulation.</a:t>
            </a:r>
          </a:p>
          <a:p>
            <a:r>
              <a:rPr lang="en-US" dirty="0" smtClean="0"/>
              <a:t>Try with bozo, bat.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formulation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4912" y="1391683"/>
            <a:ext cx="8092103" cy="197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repeated </a:t>
            </a:r>
            <a:r>
              <a:rPr lang="en-US" dirty="0" err="1" smtClean="0"/>
              <a:t>subproblems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Instead of </a:t>
            </a:r>
            <a:r>
              <a:rPr lang="en-US" dirty="0" err="1" smtClean="0"/>
              <a:t>recomputing</a:t>
            </a:r>
            <a:r>
              <a:rPr lang="en-US" dirty="0" smtClean="0"/>
              <a:t>, store in a table.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Compute length of optimal solution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52030" y="2424661"/>
            <a:ext cx="4625787" cy="4414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Four-step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Characterize the structure of an optimal solution.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Recursively define the value of an optimal solution.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Compute the value of an optimal solution, typically in a bottom</a:t>
            </a:r>
            <a:r>
              <a:rPr lang="en-US" dirty="0"/>
              <a:t>-</a:t>
            </a:r>
            <a:r>
              <a:rPr lang="en-US" dirty="0" smtClean="0"/>
              <a:t>up fashion.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Construct an optimal solution from computed information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call is PRINT-LCS&lt;</a:t>
            </a:r>
            <a:r>
              <a:rPr lang="en-US" i="1" dirty="0" err="1" smtClean="0"/>
              <a:t>b,X,m,n</a:t>
            </a:r>
            <a:r>
              <a:rPr lang="en-US" dirty="0" smtClean="0"/>
              <a:t>&gt;.</a:t>
            </a:r>
          </a:p>
          <a:p>
            <a:r>
              <a:rPr lang="en-US" i="1" dirty="0" smtClean="0"/>
              <a:t>b</a:t>
            </a:r>
            <a:r>
              <a:rPr lang="en-US" dirty="0" smtClean="0"/>
              <a:t>[</a:t>
            </a:r>
            <a:r>
              <a:rPr lang="en-US" i="1" dirty="0" err="1" smtClean="0"/>
              <a:t>i,j</a:t>
            </a:r>
            <a:r>
              <a:rPr lang="en-US" dirty="0" smtClean="0"/>
              <a:t>] points to table entry whose </a:t>
            </a:r>
            <a:r>
              <a:rPr lang="en-US" dirty="0" err="1" smtClean="0"/>
              <a:t>subproblem</a:t>
            </a:r>
            <a:r>
              <a:rPr lang="en-US" dirty="0" smtClean="0"/>
              <a:t> we used in solving LCS of X</a:t>
            </a:r>
            <a:r>
              <a:rPr lang="en-US" baseline="-25000" dirty="0" smtClean="0"/>
              <a:t>i</a:t>
            </a:r>
            <a:r>
              <a:rPr lang="en-US" dirty="0" smtClean="0"/>
              <a:t> and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j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</a:t>
            </a:r>
            <a:r>
              <a:rPr lang="en-US" i="1" dirty="0" smtClean="0"/>
              <a:t>b</a:t>
            </a:r>
            <a:r>
              <a:rPr lang="en-US" dirty="0" smtClean="0"/>
              <a:t>[</a:t>
            </a:r>
            <a:r>
              <a:rPr lang="en-US" i="1" dirty="0" err="1" smtClean="0"/>
              <a:t>i,j</a:t>
            </a:r>
            <a:r>
              <a:rPr lang="en-US" dirty="0" smtClean="0"/>
              <a:t>] =</a:t>
            </a:r>
            <a:r>
              <a:rPr lang="en-US" dirty="0" smtClean="0">
                <a:sym typeface="Wingdings 3"/>
              </a:rPr>
              <a:t></a:t>
            </a:r>
            <a:r>
              <a:rPr lang="en-US" dirty="0" smtClean="0"/>
              <a:t>, we have extended LCS by one character. So longest common subsequence = entries with </a:t>
            </a:r>
            <a:r>
              <a:rPr lang="en-US" dirty="0" smtClean="0">
                <a:sym typeface="Wingdings 3"/>
              </a:rPr>
              <a:t> </a:t>
            </a:r>
            <a:r>
              <a:rPr lang="en-US" dirty="0" smtClean="0"/>
              <a:t>in them.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PRINT-LCS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3938" y="4023860"/>
            <a:ext cx="3772203" cy="274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do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spanking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amputation</a:t>
            </a:r>
            <a:r>
              <a:rPr lang="en-US" dirty="0" smtClean="0"/>
              <a:t> have in common? (Show only c[</a:t>
            </a:r>
            <a:r>
              <a:rPr lang="en-US" dirty="0" err="1" smtClean="0"/>
              <a:t>i</a:t>
            </a:r>
            <a:r>
              <a:rPr lang="en-US" dirty="0" smtClean="0"/>
              <a:t>, j] 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Answer: pain.</a:t>
            </a:r>
          </a:p>
          <a:p>
            <a:r>
              <a:rPr lang="en-US" b="1" i="1" dirty="0" smtClean="0"/>
              <a:t>Time: </a:t>
            </a:r>
            <a:r>
              <a:rPr lang="el-GR" dirty="0" smtClean="0"/>
              <a:t>Θ</a:t>
            </a:r>
            <a:r>
              <a:rPr lang="en-US" dirty="0" smtClean="0"/>
              <a:t>(</a:t>
            </a:r>
            <a:r>
              <a:rPr lang="en-US" dirty="0" err="1" smtClean="0"/>
              <a:t>mn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38809" y="2233756"/>
            <a:ext cx="5264524" cy="462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Elements of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3953"/>
            <a:ext cx="8229600" cy="3963338"/>
          </a:xfrm>
        </p:spPr>
        <p:txBody>
          <a:bodyPr/>
          <a:lstStyle/>
          <a:p>
            <a:r>
              <a:rPr lang="en-US" dirty="0" smtClean="0"/>
              <a:t>Mentioned already:</a:t>
            </a:r>
          </a:p>
          <a:p>
            <a:pPr lvl="1"/>
            <a:r>
              <a:rPr lang="en-US" dirty="0" smtClean="0"/>
              <a:t>optimal substructure</a:t>
            </a:r>
          </a:p>
          <a:p>
            <a:pPr lvl="1"/>
            <a:r>
              <a:rPr lang="en-US" dirty="0" smtClean="0"/>
              <a:t>overlapping </a:t>
            </a:r>
            <a:r>
              <a:rPr lang="en-US" dirty="0" err="1" smtClean="0"/>
              <a:t>subproblems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substructure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Show that a solution to a problem consists of making a choice, which leaves one or </a:t>
            </a:r>
            <a:r>
              <a:rPr lang="en-US" dirty="0" err="1" smtClean="0"/>
              <a:t>subproblems</a:t>
            </a:r>
            <a:r>
              <a:rPr lang="en-US" dirty="0" smtClean="0"/>
              <a:t> to solve.</a:t>
            </a:r>
          </a:p>
          <a:p>
            <a:r>
              <a:rPr lang="en-US" dirty="0" smtClean="0"/>
              <a:t>Suppose that you are given this last choice that leads to an optimal solution.</a:t>
            </a:r>
          </a:p>
          <a:p>
            <a:r>
              <a:rPr lang="en-US" dirty="0" smtClean="0"/>
              <a:t>Given this choice, determine which </a:t>
            </a:r>
            <a:r>
              <a:rPr lang="en-US" dirty="0" err="1" smtClean="0"/>
              <a:t>subproblems</a:t>
            </a:r>
            <a:r>
              <a:rPr lang="en-US" dirty="0" smtClean="0"/>
              <a:t> arise and how to characterize the resulting space of </a:t>
            </a:r>
            <a:r>
              <a:rPr lang="en-US" dirty="0" err="1" smtClean="0"/>
              <a:t>subproblems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Show that the solutions to the </a:t>
            </a:r>
            <a:r>
              <a:rPr lang="en-US" dirty="0" err="1" smtClean="0"/>
              <a:t>subproblems</a:t>
            </a:r>
            <a:r>
              <a:rPr lang="en-US" dirty="0" smtClean="0"/>
              <a:t> used within the optimal solution must themselves be optimal. Usually use cut-and-paste:</a:t>
            </a:r>
          </a:p>
          <a:p>
            <a:pPr lvl="1"/>
            <a:r>
              <a:rPr lang="en-US" dirty="0" smtClean="0"/>
              <a:t>Suppose that one of the </a:t>
            </a:r>
            <a:r>
              <a:rPr lang="en-US" dirty="0" err="1" smtClean="0"/>
              <a:t>subproblem</a:t>
            </a:r>
            <a:r>
              <a:rPr lang="en-US" dirty="0" smtClean="0"/>
              <a:t> solutions is not optimal.</a:t>
            </a:r>
          </a:p>
          <a:p>
            <a:pPr lvl="1"/>
            <a:r>
              <a:rPr lang="en-US" i="1" dirty="0" smtClean="0"/>
              <a:t>Cut </a:t>
            </a:r>
            <a:r>
              <a:rPr lang="en-US" dirty="0" smtClean="0"/>
              <a:t>it out</a:t>
            </a:r>
            <a:r>
              <a:rPr lang="en-US" i="1" dirty="0" smtClean="0"/>
              <a:t>.</a:t>
            </a:r>
          </a:p>
          <a:p>
            <a:pPr lvl="1"/>
            <a:r>
              <a:rPr lang="en-US" i="1" dirty="0" smtClean="0"/>
              <a:t>Paste </a:t>
            </a:r>
            <a:r>
              <a:rPr lang="en-US" dirty="0" smtClean="0"/>
              <a:t>in an optimal solution</a:t>
            </a:r>
            <a:r>
              <a:rPr lang="en-US" i="1" dirty="0" smtClean="0"/>
              <a:t>.</a:t>
            </a:r>
          </a:p>
          <a:p>
            <a:pPr lvl="1"/>
            <a:r>
              <a:rPr lang="en-US" dirty="0" smtClean="0"/>
              <a:t>Get a better solution to the original problem. Contradicts optimality of problem solution.</a:t>
            </a:r>
          </a:p>
          <a:p>
            <a:r>
              <a:rPr lang="en-US" dirty="0" smtClean="0"/>
              <a:t>That was optimal substructure.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substructure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to ensure that you consider a wide enough range of choices and </a:t>
            </a:r>
            <a:r>
              <a:rPr lang="en-US" dirty="0" err="1" smtClean="0"/>
              <a:t>subproblems</a:t>
            </a:r>
            <a:r>
              <a:rPr lang="en-US" dirty="0" smtClean="0"/>
              <a:t> that you get them all. Try all the choices, solve all the </a:t>
            </a:r>
            <a:r>
              <a:rPr lang="en-US" dirty="0" err="1" smtClean="0"/>
              <a:t>subproblems</a:t>
            </a:r>
            <a:r>
              <a:rPr lang="en-US" dirty="0" smtClean="0"/>
              <a:t> resulting from each choice, and pick the choice whose solution, along with </a:t>
            </a:r>
            <a:r>
              <a:rPr lang="en-US" dirty="0" err="1" smtClean="0"/>
              <a:t>subproblem</a:t>
            </a:r>
            <a:r>
              <a:rPr lang="en-US" dirty="0" smtClean="0"/>
              <a:t> solutions, is best.</a:t>
            </a:r>
          </a:p>
          <a:p>
            <a:r>
              <a:rPr lang="en-US" dirty="0" smtClean="0"/>
              <a:t>How to characterize the space of </a:t>
            </a:r>
            <a:r>
              <a:rPr lang="en-US" dirty="0" err="1" smtClean="0"/>
              <a:t>subproblems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Keep the space as simple as possible.</a:t>
            </a:r>
          </a:p>
          <a:p>
            <a:pPr lvl="1"/>
            <a:r>
              <a:rPr lang="en-US" dirty="0" smtClean="0"/>
              <a:t>Expand it as necessary.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Rod cutting</a:t>
            </a:r>
          </a:p>
          <a:p>
            <a:pPr lvl="1"/>
            <a:r>
              <a:rPr lang="en-US" dirty="0" smtClean="0"/>
              <a:t>Space of </a:t>
            </a:r>
            <a:r>
              <a:rPr lang="en-US" dirty="0" err="1" smtClean="0"/>
              <a:t>subproblems</a:t>
            </a:r>
            <a:r>
              <a:rPr lang="en-US" dirty="0" smtClean="0"/>
              <a:t> was rods of length </a:t>
            </a:r>
            <a:r>
              <a:rPr lang="en-US" i="1" dirty="0" err="1" smtClean="0"/>
              <a:t>n</a:t>
            </a:r>
            <a:r>
              <a:rPr lang="en-US" dirty="0" smtClean="0"/>
              <a:t> - </a:t>
            </a:r>
            <a:r>
              <a:rPr lang="en-US" i="1" dirty="0" err="1" smtClean="0"/>
              <a:t>i</a:t>
            </a:r>
            <a:r>
              <a:rPr lang="en-US" dirty="0" smtClean="0"/>
              <a:t>, for 1 ≤ </a:t>
            </a:r>
            <a:r>
              <a:rPr lang="en-US" i="1" dirty="0" err="1" smtClean="0"/>
              <a:t>i</a:t>
            </a:r>
            <a:r>
              <a:rPr lang="en-US" dirty="0" smtClean="0"/>
              <a:t> ≤ </a:t>
            </a:r>
            <a:r>
              <a:rPr lang="en-US" i="1" dirty="0" err="1" smtClean="0"/>
              <a:t>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 need to try a more general space of </a:t>
            </a:r>
            <a:r>
              <a:rPr lang="en-US" dirty="0" err="1" smtClean="0"/>
              <a:t>subproblems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Optimal substructure varies across problem domains: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How many </a:t>
            </a:r>
            <a:r>
              <a:rPr lang="en-US" i="1" dirty="0" err="1" smtClean="0"/>
              <a:t>subproblems</a:t>
            </a:r>
            <a:r>
              <a:rPr lang="en-US" i="1" dirty="0" smtClean="0"/>
              <a:t> </a:t>
            </a:r>
            <a:r>
              <a:rPr lang="en-US" dirty="0" smtClean="0"/>
              <a:t>are used in an optimal solution.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How many choices </a:t>
            </a:r>
            <a:r>
              <a:rPr lang="en-US" dirty="0" smtClean="0"/>
              <a:t>in determining which </a:t>
            </a:r>
            <a:r>
              <a:rPr lang="en-US" dirty="0" err="1" smtClean="0"/>
              <a:t>subproblem(s</a:t>
            </a:r>
            <a:r>
              <a:rPr lang="en-US" dirty="0" smtClean="0"/>
              <a:t>) to use.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Rod cutting:</a:t>
            </a:r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subproblem</a:t>
            </a:r>
            <a:r>
              <a:rPr lang="en-US" dirty="0" smtClean="0"/>
              <a:t> (of size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- </a:t>
            </a:r>
            <a:r>
              <a:rPr lang="en-US" i="1" dirty="0" err="1" smtClean="0"/>
              <a:t>i</a:t>
            </a:r>
            <a:r>
              <a:rPr lang="en-US" dirty="0" smtClean="0"/>
              <a:t>)</a:t>
            </a:r>
          </a:p>
          <a:p>
            <a:pPr lvl="1"/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choices</a:t>
            </a:r>
          </a:p>
          <a:p>
            <a:r>
              <a:rPr lang="en-US" dirty="0" smtClean="0"/>
              <a:t>Longest common subsequence:</a:t>
            </a:r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subproblem</a:t>
            </a:r>
            <a:endParaRPr lang="en-US" dirty="0" smtClean="0"/>
          </a:p>
          <a:p>
            <a:pPr lvl="1"/>
            <a:r>
              <a:rPr lang="en-US" dirty="0" smtClean="0"/>
              <a:t>Either</a:t>
            </a:r>
          </a:p>
          <a:p>
            <a:pPr lvl="2"/>
            <a:r>
              <a:rPr lang="en-US" dirty="0" smtClean="0"/>
              <a:t>1 choice (if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j</a:t>
            </a:r>
            <a:r>
              <a:rPr lang="en-US" dirty="0" smtClean="0"/>
              <a:t>, LCS of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-1 </a:t>
            </a:r>
            <a:r>
              <a:rPr lang="en-US" dirty="0" smtClean="0"/>
              <a:t>and </a:t>
            </a:r>
            <a:r>
              <a:rPr lang="en-US" i="1" dirty="0" smtClean="0"/>
              <a:t>Y</a:t>
            </a:r>
            <a:r>
              <a:rPr lang="en-US" i="1" baseline="-25000" dirty="0" smtClean="0"/>
              <a:t>j</a:t>
            </a:r>
            <a:r>
              <a:rPr lang="en-US" baseline="-25000" dirty="0" smtClean="0"/>
              <a:t>-1</a:t>
            </a:r>
            <a:r>
              <a:rPr lang="en-US" dirty="0" smtClean="0"/>
              <a:t>), or</a:t>
            </a:r>
          </a:p>
          <a:p>
            <a:pPr lvl="2"/>
            <a:r>
              <a:rPr lang="en-US" dirty="0" smtClean="0"/>
              <a:t>2 choices (if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≠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j</a:t>
            </a:r>
            <a:r>
              <a:rPr lang="en-US" dirty="0" smtClean="0"/>
              <a:t>, LCS of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-1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, and LCS of </a:t>
            </a:r>
            <a:r>
              <a:rPr lang="en-US" i="1" dirty="0" smtClean="0"/>
              <a:t>X </a:t>
            </a:r>
            <a:r>
              <a:rPr lang="en-US" dirty="0" smtClean="0"/>
              <a:t>and </a:t>
            </a:r>
            <a:r>
              <a:rPr lang="en-US" i="1" dirty="0" smtClean="0"/>
              <a:t>Y</a:t>
            </a:r>
            <a:r>
              <a:rPr lang="en-US" i="1" baseline="-25000" dirty="0" smtClean="0"/>
              <a:t>j</a:t>
            </a:r>
            <a:r>
              <a:rPr lang="en-US" baseline="-25000" dirty="0" smtClean="0"/>
              <a:t>-1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Informally, running time depends on (# of </a:t>
            </a:r>
            <a:r>
              <a:rPr lang="en-US" dirty="0" err="1" smtClean="0"/>
              <a:t>subproblems</a:t>
            </a:r>
            <a:r>
              <a:rPr lang="en-US" dirty="0" smtClean="0"/>
              <a:t> overall) × (# of choices).</a:t>
            </a:r>
          </a:p>
          <a:p>
            <a:pPr lvl="1"/>
            <a:r>
              <a:rPr lang="en-US" dirty="0" smtClean="0"/>
              <a:t>Rod cutting: </a:t>
            </a:r>
            <a:r>
              <a:rPr lang="en-US" dirty="0" err="1" smtClean="0"/>
              <a:t>Θ(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 err="1" smtClean="0"/>
              <a:t>subproblems</a:t>
            </a:r>
            <a:r>
              <a:rPr lang="en-US" dirty="0" smtClean="0"/>
              <a:t>, ≤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choices for each ⇒ O(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) running time.</a:t>
            </a:r>
          </a:p>
          <a:p>
            <a:pPr lvl="1"/>
            <a:r>
              <a:rPr lang="en-US" dirty="0" smtClean="0"/>
              <a:t>Longest common subsequence: </a:t>
            </a:r>
            <a:r>
              <a:rPr lang="en-US" dirty="0" err="1" smtClean="0"/>
              <a:t>Θ(</a:t>
            </a:r>
            <a:r>
              <a:rPr lang="en-US" i="1" dirty="0" err="1" smtClean="0"/>
              <a:t>mn</a:t>
            </a:r>
            <a:r>
              <a:rPr lang="en-US" dirty="0" smtClean="0"/>
              <a:t>) </a:t>
            </a:r>
            <a:r>
              <a:rPr lang="en-US" dirty="0" err="1" smtClean="0"/>
              <a:t>subproblems</a:t>
            </a:r>
            <a:r>
              <a:rPr lang="en-US" dirty="0" smtClean="0"/>
              <a:t>, ≤ 2 choices for each ⇒ </a:t>
            </a:r>
            <a:r>
              <a:rPr lang="en-US" dirty="0" err="1" smtClean="0"/>
              <a:t>O(</a:t>
            </a:r>
            <a:r>
              <a:rPr lang="en-US" i="1" dirty="0" err="1" smtClean="0"/>
              <a:t>mn</a:t>
            </a:r>
            <a:r>
              <a:rPr lang="en-US" dirty="0" smtClean="0"/>
              <a:t>) running time.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51" y="1481329"/>
            <a:ext cx="8779932" cy="3334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8738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Dynamic programming uses optimal substructure </a:t>
            </a:r>
            <a:r>
              <a:rPr lang="en-US" i="1" dirty="0" smtClean="0"/>
              <a:t>bottom up.</a:t>
            </a:r>
          </a:p>
          <a:p>
            <a:pPr lvl="1"/>
            <a:r>
              <a:rPr lang="en-US" i="1" dirty="0" smtClean="0"/>
              <a:t>First </a:t>
            </a:r>
            <a:r>
              <a:rPr lang="en-US" dirty="0" smtClean="0"/>
              <a:t>find optimal solutions to </a:t>
            </a:r>
            <a:r>
              <a:rPr lang="en-US" dirty="0" err="1" smtClean="0"/>
              <a:t>subproblems</a:t>
            </a:r>
            <a:r>
              <a:rPr lang="en-US" dirty="0" smtClean="0"/>
              <a:t>.</a:t>
            </a:r>
          </a:p>
          <a:p>
            <a:pPr lvl="1"/>
            <a:r>
              <a:rPr lang="en-US" i="1" dirty="0" smtClean="0"/>
              <a:t>Then </a:t>
            </a:r>
            <a:r>
              <a:rPr lang="en-US" dirty="0" smtClean="0"/>
              <a:t>choose which to use in optimal solution to the problem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When we look at greedy algorithms, we’ll see that they work </a:t>
            </a:r>
            <a:r>
              <a:rPr lang="en-US" i="1" dirty="0" smtClean="0"/>
              <a:t>top down: first </a:t>
            </a:r>
            <a:r>
              <a:rPr lang="en-US" dirty="0" smtClean="0"/>
              <a:t>make a choice that looks best, </a:t>
            </a:r>
            <a:r>
              <a:rPr lang="en-US" i="1" dirty="0" smtClean="0"/>
              <a:t>then </a:t>
            </a:r>
            <a:r>
              <a:rPr lang="en-US" dirty="0" smtClean="0"/>
              <a:t>solve the resulting </a:t>
            </a:r>
            <a:r>
              <a:rPr lang="en-US" dirty="0" err="1" smtClean="0"/>
              <a:t>subproblem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Don’t be fooled into thinking optimal substructure applies to all optimization problems.</a:t>
            </a:r>
          </a:p>
          <a:p>
            <a:r>
              <a:rPr lang="en-US" dirty="0" smtClean="0"/>
              <a:t>It doesn’t. We need to have </a:t>
            </a:r>
            <a:r>
              <a:rPr lang="en-US" b="1" dirty="0" smtClean="0"/>
              <a:t>independent </a:t>
            </a:r>
            <a:r>
              <a:rPr lang="en-US" dirty="0" err="1" smtClean="0"/>
              <a:t>subproblems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Rod cutting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 to cut steel rods into pieces in order to maximize the revenue you can get? Each cut is free. Rod lengths are always an integral number of inches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Input</a:t>
            </a:r>
            <a:r>
              <a:rPr lang="en-US" b="1" dirty="0"/>
              <a:t>: </a:t>
            </a:r>
            <a:r>
              <a:rPr lang="en-US" dirty="0"/>
              <a:t>A</a:t>
            </a:r>
            <a:r>
              <a:rPr lang="en-US" b="1" dirty="0"/>
              <a:t> </a:t>
            </a:r>
            <a:r>
              <a:rPr lang="en-US" dirty="0"/>
              <a:t>length </a:t>
            </a:r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dirty="0"/>
              <a:t>and table of prices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, for </a:t>
            </a:r>
            <a:r>
              <a:rPr lang="en-US" i="1" dirty="0" err="1"/>
              <a:t>i</a:t>
            </a:r>
            <a:r>
              <a:rPr lang="en-US" i="1" dirty="0" smtClean="0"/>
              <a:t> </a:t>
            </a:r>
            <a:r>
              <a:rPr lang="en-US" dirty="0" smtClean="0"/>
              <a:t>= 1,2</a:t>
            </a:r>
            <a:r>
              <a:rPr lang="en-US" dirty="0"/>
              <a:t>,</a:t>
            </a:r>
            <a:r>
              <a:rPr lang="en-US" dirty="0" smtClean="0"/>
              <a:t>. . .</a:t>
            </a:r>
            <a:r>
              <a:rPr lang="en-US" i="1" dirty="0" smtClean="0"/>
              <a:t>,</a:t>
            </a:r>
            <a:r>
              <a:rPr lang="en-US" i="1" dirty="0" err="1" smtClean="0"/>
              <a:t>n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Output</a:t>
            </a:r>
            <a:r>
              <a:rPr lang="en-US" b="1" dirty="0"/>
              <a:t>: </a:t>
            </a:r>
            <a:r>
              <a:rPr lang="en-US" dirty="0"/>
              <a:t>The maximum revenue obtainable for rods whose lengths sum to </a:t>
            </a:r>
            <a:r>
              <a:rPr lang="en-US" i="1" dirty="0" err="1"/>
              <a:t>n</a:t>
            </a:r>
            <a:r>
              <a:rPr lang="en-US" dirty="0"/>
              <a:t>, </a:t>
            </a:r>
            <a:r>
              <a:rPr lang="en-US" dirty="0" smtClean="0"/>
              <a:t>computed </a:t>
            </a:r>
            <a:r>
              <a:rPr lang="en-US" dirty="0"/>
              <a:t>as the sum of the prices for the individual rods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i="1" dirty="0"/>
              <a:t> </a:t>
            </a:r>
            <a:r>
              <a:rPr lang="en-US" dirty="0"/>
              <a:t>is large enough, an optimal solution might require no cuts, i.e., just leave the rod as </a:t>
            </a:r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dirty="0"/>
              <a:t>inches long.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Overlapping </a:t>
            </a:r>
            <a:r>
              <a:rPr lang="en-US" dirty="0" err="1" smtClean="0"/>
              <a:t>subproblems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These occur when a recursive algorithm revisits the same problem over and over.</a:t>
            </a:r>
          </a:p>
          <a:p>
            <a:pPr lvl="1"/>
            <a:r>
              <a:rPr lang="en-US" dirty="0" smtClean="0"/>
              <a:t>Good divide-and-conquer algorithms usually generate a brand new problem at each stage of recursion.</a:t>
            </a:r>
          </a:p>
          <a:p>
            <a:pPr lvl="1"/>
            <a:r>
              <a:rPr lang="en-US" dirty="0" smtClean="0"/>
              <a:t>Example: merge sort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020" y="3924491"/>
            <a:ext cx="6591300" cy="208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Memoization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Alternative approach to dynamic programming: </a:t>
            </a:r>
            <a:r>
              <a:rPr lang="en-US" b="1" i="1" dirty="0" err="1" smtClean="0"/>
              <a:t>memoization</a:t>
            </a:r>
            <a:endParaRPr lang="en-US" b="1" i="1" dirty="0" smtClean="0"/>
          </a:p>
          <a:p>
            <a:pPr lvl="1"/>
            <a:r>
              <a:rPr lang="en-US" dirty="0" smtClean="0"/>
              <a:t>“Store, don’t </a:t>
            </a:r>
            <a:r>
              <a:rPr lang="en-US" dirty="0" err="1" smtClean="0"/>
              <a:t>recompute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Make a table indexed by </a:t>
            </a:r>
            <a:r>
              <a:rPr lang="en-US" dirty="0" err="1" smtClean="0"/>
              <a:t>subproblem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When solving a </a:t>
            </a:r>
            <a:r>
              <a:rPr lang="en-US" dirty="0" err="1" smtClean="0"/>
              <a:t>subproblem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Lookup in table.</a:t>
            </a:r>
          </a:p>
          <a:p>
            <a:pPr lvl="2"/>
            <a:r>
              <a:rPr lang="en-US" dirty="0" smtClean="0"/>
              <a:t>If answer is there, use it.</a:t>
            </a:r>
          </a:p>
          <a:p>
            <a:pPr lvl="2"/>
            <a:r>
              <a:rPr lang="en-US" dirty="0" smtClean="0"/>
              <a:t>Else, compute answer, then store it.</a:t>
            </a:r>
          </a:p>
          <a:p>
            <a:pPr lvl="1"/>
            <a:r>
              <a:rPr lang="en-US" dirty="0" smtClean="0"/>
              <a:t>In bottom-up dynamic programming, we go one step further. We determine in what order we’d want to access the table, and fill it in that way.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Greedy Algorithms</a:t>
            </a:r>
          </a:p>
          <a:p>
            <a:pPr lvl="1"/>
            <a:r>
              <a:rPr lang="en-US" smtClean="0"/>
              <a:t>Chapter 16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Topic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length </a:t>
            </a:r>
            <a:r>
              <a:rPr lang="en-US" i="1" dirty="0" err="1" smtClean="0"/>
              <a:t>i</a:t>
            </a:r>
            <a:r>
              <a:rPr lang="en-US" dirty="0" smtClean="0"/>
              <a:t>: 1    2    3    4    5    6    7    8</a:t>
            </a:r>
          </a:p>
          <a:p>
            <a:r>
              <a:rPr lang="en-US" dirty="0" smtClean="0"/>
              <a:t>price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:  1    5   8    9   10  17  17  20</a:t>
            </a:r>
          </a:p>
          <a:p>
            <a:pPr lvl="1"/>
            <a:r>
              <a:rPr lang="en-US" dirty="0" smtClean="0"/>
              <a:t>Can cut up a rod in 2</a:t>
            </a:r>
            <a:r>
              <a:rPr lang="en-US" i="1" baseline="30000" dirty="0" smtClean="0"/>
              <a:t>n</a:t>
            </a:r>
            <a:r>
              <a:rPr lang="en-US" baseline="30000" dirty="0" smtClean="0"/>
              <a:t>-1 </a:t>
            </a:r>
            <a:r>
              <a:rPr lang="en-US" dirty="0" smtClean="0"/>
              <a:t>different ways, because can choose to cut or not cut after each of the first </a:t>
            </a:r>
            <a:r>
              <a:rPr lang="en-US" i="1" dirty="0" err="1" smtClean="0"/>
              <a:t>n</a:t>
            </a:r>
            <a:r>
              <a:rPr lang="en-US" dirty="0" smtClean="0"/>
              <a:t> - 1 inches.</a:t>
            </a:r>
          </a:p>
          <a:p>
            <a:pPr lvl="1"/>
            <a:r>
              <a:rPr lang="en-US" dirty="0" smtClean="0"/>
              <a:t>Here are all 8 ways to cut a rod of length 4, with the costs from the example: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61" y="4356341"/>
            <a:ext cx="8721179" cy="19198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best way is to cut it into two 2-inch pieces, getting a revenue of </a:t>
            </a:r>
            <a:r>
              <a:rPr lang="en-US" i="1" dirty="0" smtClean="0"/>
              <a:t>p</a:t>
            </a:r>
            <a:r>
              <a:rPr lang="en-US" i="1" baseline="-25000" dirty="0" smtClean="0"/>
              <a:t>2</a:t>
            </a:r>
            <a:r>
              <a:rPr lang="en-US" i="1" dirty="0" smtClean="0"/>
              <a:t> </a:t>
            </a:r>
            <a:r>
              <a:rPr lang="en-US" dirty="0" smtClean="0"/>
              <a:t>+ </a:t>
            </a:r>
            <a:r>
              <a:rPr lang="en-US" i="1" dirty="0" smtClean="0"/>
              <a:t>p</a:t>
            </a:r>
            <a:r>
              <a:rPr lang="en-US" i="1" baseline="-25000" dirty="0" smtClean="0"/>
              <a:t>2</a:t>
            </a:r>
            <a:r>
              <a:rPr lang="en-US" i="1" dirty="0" smtClean="0"/>
              <a:t> </a:t>
            </a:r>
            <a:r>
              <a:rPr lang="en-US" dirty="0" smtClean="0"/>
              <a:t>= 5 + 5 = 10.</a:t>
            </a:r>
          </a:p>
          <a:p>
            <a:r>
              <a:rPr lang="en-US" dirty="0" smtClean="0"/>
              <a:t>Let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be the maximum revenue for a rod of length </a:t>
            </a:r>
            <a:r>
              <a:rPr lang="en-US" i="1" dirty="0" err="1" smtClean="0"/>
              <a:t>i</a:t>
            </a:r>
            <a:r>
              <a:rPr lang="en-US" dirty="0" smtClean="0"/>
              <a:t>. Can express a solution as a sum of individual rod lengths.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395" y="1295408"/>
            <a:ext cx="7879831" cy="173467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34036"/>
            <a:ext cx="8686800" cy="561138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Substructure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119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To solve the original problem of size </a:t>
            </a:r>
            <a:r>
              <a:rPr lang="en-US" i="1" dirty="0" err="1" smtClean="0"/>
              <a:t>n</a:t>
            </a:r>
            <a:r>
              <a:rPr lang="en-US" dirty="0" smtClean="0"/>
              <a:t>, solve </a:t>
            </a:r>
            <a:r>
              <a:rPr lang="en-US" dirty="0" err="1" smtClean="0"/>
              <a:t>subproblems</a:t>
            </a:r>
            <a:r>
              <a:rPr lang="en-US" dirty="0" smtClean="0"/>
              <a:t> on smaller sizes. After making a cut, we have two </a:t>
            </a:r>
            <a:r>
              <a:rPr lang="en-US" dirty="0" err="1" smtClean="0"/>
              <a:t>subproblems</a:t>
            </a:r>
            <a:r>
              <a:rPr lang="en-US" dirty="0" smtClean="0"/>
              <a:t>. The optimal solution to the original problem incorporates optimal solutions to the </a:t>
            </a:r>
            <a:r>
              <a:rPr lang="en-US" dirty="0" err="1" smtClean="0"/>
              <a:t>subproblems</a:t>
            </a:r>
            <a:r>
              <a:rPr lang="en-US" dirty="0" smtClean="0"/>
              <a:t>. We may solve the </a:t>
            </a:r>
            <a:r>
              <a:rPr lang="en-US" dirty="0" err="1" smtClean="0"/>
              <a:t>subproblems</a:t>
            </a:r>
            <a:r>
              <a:rPr lang="en-US" dirty="0" smtClean="0"/>
              <a:t> independently.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i="1" dirty="0" smtClean="0"/>
              <a:t>Example</a:t>
            </a:r>
            <a:r>
              <a:rPr lang="en-US" dirty="0" smtClean="0"/>
              <a:t>: For </a:t>
            </a:r>
            <a:r>
              <a:rPr lang="en-US" i="1" dirty="0" err="1" smtClean="0"/>
              <a:t>n</a:t>
            </a:r>
            <a:r>
              <a:rPr lang="en-US" dirty="0" smtClean="0"/>
              <a:t> = 7, one of the optimal solutions makes a cut at 3 inches, giving two </a:t>
            </a:r>
            <a:r>
              <a:rPr lang="en-US" dirty="0" err="1" smtClean="0"/>
              <a:t>subproblems</a:t>
            </a:r>
            <a:r>
              <a:rPr lang="en-US" dirty="0" smtClean="0"/>
              <a:t>, of lengths 3 and 4. We need to solve both of them optimally. The optimal solution for the problem of length 4, cutting into 2 pieces, each of length 2, is used in the optimal solution to the original problem with length 7.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simpler way to decompose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Every optimal solution has a leftmost cut. In other words, there’s some cut that gives a first piece of length </a:t>
            </a:r>
            <a:r>
              <a:rPr lang="en-US" i="1" dirty="0" err="1" smtClean="0"/>
              <a:t>i</a:t>
            </a:r>
            <a:r>
              <a:rPr lang="en-US" dirty="0" smtClean="0"/>
              <a:t> cut off the left end, and a remaining piece of length </a:t>
            </a:r>
            <a:r>
              <a:rPr lang="en-US" i="1" dirty="0" err="1" smtClean="0"/>
              <a:t>n</a:t>
            </a:r>
            <a:r>
              <a:rPr lang="en-US" dirty="0" smtClean="0"/>
              <a:t> - </a:t>
            </a:r>
            <a:r>
              <a:rPr lang="en-US" i="1" dirty="0" err="1" smtClean="0"/>
              <a:t>i</a:t>
            </a:r>
            <a:r>
              <a:rPr lang="en-US" dirty="0" smtClean="0"/>
              <a:t> on the right.</a:t>
            </a:r>
          </a:p>
          <a:p>
            <a:pPr lvl="1"/>
            <a:r>
              <a:rPr lang="en-US" dirty="0" smtClean="0"/>
              <a:t>Need to divide only the remainder, not the first pieces </a:t>
            </a:r>
          </a:p>
          <a:p>
            <a:pPr lvl="1"/>
            <a:r>
              <a:rPr lang="en-US" dirty="0" smtClean="0"/>
              <a:t>Leaves only one </a:t>
            </a:r>
            <a:r>
              <a:rPr lang="en-US" dirty="0" err="1" smtClean="0"/>
              <a:t>subproblem</a:t>
            </a:r>
            <a:r>
              <a:rPr lang="en-US" dirty="0" smtClean="0"/>
              <a:t> to solve, rather than two </a:t>
            </a:r>
            <a:r>
              <a:rPr lang="en-US" dirty="0" err="1" smtClean="0"/>
              <a:t>subproblems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Say that the solution with no cuts has first piece size </a:t>
            </a:r>
            <a:r>
              <a:rPr lang="en-US" i="1" dirty="0" err="1" smtClean="0"/>
              <a:t>i</a:t>
            </a:r>
            <a:r>
              <a:rPr lang="en-US" dirty="0" smtClean="0"/>
              <a:t> = </a:t>
            </a:r>
            <a:r>
              <a:rPr lang="en-US" i="1" dirty="0" err="1" smtClean="0"/>
              <a:t>n</a:t>
            </a:r>
            <a:r>
              <a:rPr lang="en-US" dirty="0" smtClean="0"/>
              <a:t> with revenue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n</a:t>
            </a:r>
            <a:r>
              <a:rPr lang="en-US" dirty="0" smtClean="0"/>
              <a:t> and remainder size 0 with revenue </a:t>
            </a:r>
            <a:r>
              <a:rPr lang="en-US" i="1" dirty="0" smtClean="0"/>
              <a:t>r</a:t>
            </a:r>
            <a:r>
              <a:rPr lang="en-US" i="1" baseline="-25000" dirty="0" smtClean="0"/>
              <a:t>0 </a:t>
            </a:r>
            <a:r>
              <a:rPr lang="en-US" dirty="0" smtClean="0"/>
              <a:t>= 0.</a:t>
            </a:r>
          </a:p>
          <a:p>
            <a:pPr lvl="1"/>
            <a:r>
              <a:rPr lang="en-US" dirty="0" smtClean="0"/>
              <a:t>Gives a simpler version of the equation for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n</a:t>
            </a:r>
            <a:r>
              <a:rPr lang="en-US" i="1" baseline="-25000" dirty="0" smtClean="0"/>
              <a:t> 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2600" y="5783263"/>
            <a:ext cx="2781300" cy="6858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4822</TotalTime>
  <Words>2314</Words>
  <Application>Microsoft Office PowerPoint</Application>
  <PresentationFormat>On-screen Show (4:3)</PresentationFormat>
  <Paragraphs>208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Concourse</vt:lpstr>
      <vt:lpstr>Dynamic Programming</vt:lpstr>
      <vt:lpstr>Dynamic Programming</vt:lpstr>
      <vt:lpstr>Four-step method</vt:lpstr>
      <vt:lpstr>Rod cutting</vt:lpstr>
      <vt:lpstr>Example</vt:lpstr>
      <vt:lpstr>Example</vt:lpstr>
      <vt:lpstr>Example</vt:lpstr>
      <vt:lpstr>Optimal Substructure</vt:lpstr>
      <vt:lpstr>A simpler way to decompose the problem</vt:lpstr>
      <vt:lpstr>Recursive top-down solution</vt:lpstr>
      <vt:lpstr>Recursive top-down solution</vt:lpstr>
      <vt:lpstr>Recursive top-down solution</vt:lpstr>
      <vt:lpstr>Dynamic-programming solution</vt:lpstr>
      <vt:lpstr>Top-down with memoization</vt:lpstr>
      <vt:lpstr>Top-down with memoization</vt:lpstr>
      <vt:lpstr>Bottom-up</vt:lpstr>
      <vt:lpstr>Running time</vt:lpstr>
      <vt:lpstr>Subproblem graphs</vt:lpstr>
      <vt:lpstr>Subproblem graphs</vt:lpstr>
      <vt:lpstr>Reconstructing a solution</vt:lpstr>
      <vt:lpstr>Reconstructing a solution</vt:lpstr>
      <vt:lpstr>Reconstructing a solution</vt:lpstr>
      <vt:lpstr>Longest common subsequence (LCS)</vt:lpstr>
      <vt:lpstr>Brute-force algorithm</vt:lpstr>
      <vt:lpstr>Optimal substructure</vt:lpstr>
      <vt:lpstr>Proof</vt:lpstr>
      <vt:lpstr>Proof (cont.)</vt:lpstr>
      <vt:lpstr>Recursive formulation</vt:lpstr>
      <vt:lpstr>Compute length of optimal solution</vt:lpstr>
      <vt:lpstr>PRINT-LCS</vt:lpstr>
      <vt:lpstr>Demonstration</vt:lpstr>
      <vt:lpstr>Elements of dynamic programming</vt:lpstr>
      <vt:lpstr>Optimal substructure</vt:lpstr>
      <vt:lpstr>Optimal substructure</vt:lpstr>
      <vt:lpstr>Examples</vt:lpstr>
      <vt:lpstr>Examples</vt:lpstr>
      <vt:lpstr>Examples</vt:lpstr>
      <vt:lpstr>Examples</vt:lpstr>
      <vt:lpstr>Dynamic Programming</vt:lpstr>
      <vt:lpstr>Overlapping subproblems</vt:lpstr>
      <vt:lpstr>Memoization</vt:lpstr>
      <vt:lpstr>Next Topic</vt:lpstr>
    </vt:vector>
  </TitlesOfParts>
  <Company>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CS46101</dc:title>
  <dc:creator>Angela Guercio</dc:creator>
  <cp:lastModifiedBy>Stark Campus</cp:lastModifiedBy>
  <cp:revision>161</cp:revision>
  <dcterms:created xsi:type="dcterms:W3CDTF">2009-12-05T20:09:23Z</dcterms:created>
  <dcterms:modified xsi:type="dcterms:W3CDTF">2010-04-14T22:28:58Z</dcterms:modified>
</cp:coreProperties>
</file>